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ton" charset="1" panose="00000500000000000000"/>
      <p:regular r:id="rId14"/>
    </p:embeddedFont>
    <p:embeddedFont>
      <p:font typeface="Codec Pro" charset="1" panose="00000500000000000000"/>
      <p:regular r:id="rId15"/>
    </p:embeddedFont>
    <p:embeddedFont>
      <p:font typeface="Tomorrow" charset="1" panose="00000000000000000000"/>
      <p:regular r:id="rId16"/>
    </p:embeddedFont>
    <p:embeddedFont>
      <p:font typeface="Mokoto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3.png" Type="http://schemas.openxmlformats.org/officeDocument/2006/relationships/image"/><Relationship Id="rId4" Target="../media/image1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55" r="0" b="-6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60629" y="-1882901"/>
            <a:ext cx="12919638" cy="12919638"/>
          </a:xfrm>
          <a:custGeom>
            <a:avLst/>
            <a:gdLst/>
            <a:ahLst/>
            <a:cxnLst/>
            <a:rect r="r" b="b" t="t" l="l"/>
            <a:pathLst>
              <a:path h="12919638" w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71524" y="3988421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7" y="0"/>
                </a:lnTo>
                <a:lnTo>
                  <a:pt x="10974677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91836" y="3105716"/>
            <a:ext cx="9078020" cy="363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63"/>
              </a:lnSpc>
            </a:pPr>
            <a:r>
              <a:rPr lang="en-US" sz="1336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IPL ANALYSIS  (2021-2023)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982284" y="9137727"/>
            <a:ext cx="554032" cy="261906"/>
          </a:xfrm>
          <a:custGeom>
            <a:avLst/>
            <a:gdLst/>
            <a:ahLst/>
            <a:cxnLst/>
            <a:rect r="r" b="b" t="t" l="l"/>
            <a:pathLst>
              <a:path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44247" y="6886108"/>
            <a:ext cx="9914066" cy="663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  <a:spcBef>
                <a:spcPct val="0"/>
              </a:spcBef>
            </a:pPr>
            <a:r>
              <a:rPr lang="en-US" sz="34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Using Power BI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87441" y="9055411"/>
            <a:ext cx="670872" cy="34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3995" y="3939722"/>
            <a:ext cx="3875673" cy="7329878"/>
          </a:xfrm>
          <a:custGeom>
            <a:avLst/>
            <a:gdLst/>
            <a:ahLst/>
            <a:cxnLst/>
            <a:rect r="r" b="b" t="t" l="l"/>
            <a:pathLst>
              <a:path h="7329878" w="3875673">
                <a:moveTo>
                  <a:pt x="0" y="0"/>
                </a:moveTo>
                <a:lnTo>
                  <a:pt x="3875674" y="0"/>
                </a:lnTo>
                <a:lnTo>
                  <a:pt x="3875674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8048" y="1152525"/>
            <a:ext cx="10792212" cy="1316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OVERVIEW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940086" y="6818715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54726" y="4173652"/>
            <a:ext cx="3875673" cy="7329878"/>
          </a:xfrm>
          <a:custGeom>
            <a:avLst/>
            <a:gdLst/>
            <a:ahLst/>
            <a:cxnLst/>
            <a:rect r="r" b="b" t="t" l="l"/>
            <a:pathLst>
              <a:path h="7329878" w="3875673">
                <a:moveTo>
                  <a:pt x="0" y="0"/>
                </a:moveTo>
                <a:lnTo>
                  <a:pt x="3875673" y="0"/>
                </a:lnTo>
                <a:lnTo>
                  <a:pt x="3875673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29204" y="-2778802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82284" y="9137727"/>
            <a:ext cx="554032" cy="261906"/>
          </a:xfrm>
          <a:custGeom>
            <a:avLst/>
            <a:gdLst/>
            <a:ahLst/>
            <a:cxnLst/>
            <a:rect r="r" b="b" t="t" l="l"/>
            <a:pathLst>
              <a:path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70738" y="1094114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4335" y="2692068"/>
            <a:ext cx="17041981" cy="689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7401" indent="-523700" lvl="1">
              <a:lnSpc>
                <a:spcPts val="6791"/>
              </a:lnSpc>
              <a:buFont typeface="Arial"/>
              <a:buChar char="•"/>
            </a:pPr>
            <a:r>
              <a:rPr lang="en-US" sz="485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Objective: Analyze IPL cricket data to gain insights into team and player performance, match outcomes, and key batting and bowling metrics.</a:t>
            </a:r>
          </a:p>
          <a:p>
            <a:pPr algn="l" marL="1047401" indent="-523700" lvl="1">
              <a:lnSpc>
                <a:spcPts val="6791"/>
              </a:lnSpc>
              <a:buFont typeface="Arial"/>
              <a:buChar char="•"/>
            </a:pPr>
            <a:r>
              <a:rPr lang="en-US" sz="485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Scope: Utilizing multiple related data tables to provide a comprehensive view of the tournament dynamics.</a:t>
            </a:r>
          </a:p>
          <a:p>
            <a:pPr algn="l" marL="1047401" indent="-523700" lvl="1">
              <a:lnSpc>
                <a:spcPts val="6791"/>
              </a:lnSpc>
              <a:buFont typeface="Arial"/>
              <a:buChar char="•"/>
            </a:pPr>
            <a:r>
              <a:rPr lang="en-US" sz="485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Tools Used: Power BI for data visualization and analysis.</a:t>
            </a:r>
          </a:p>
          <a:p>
            <a:pPr algn="ctr">
              <a:lnSpc>
                <a:spcPts val="679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087441" y="9055411"/>
            <a:ext cx="670872" cy="34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60629" y="-1882901"/>
            <a:ext cx="12919638" cy="12919638"/>
          </a:xfrm>
          <a:custGeom>
            <a:avLst/>
            <a:gdLst/>
            <a:ahLst/>
            <a:cxnLst/>
            <a:rect r="r" b="b" t="t" l="l"/>
            <a:pathLst>
              <a:path h="12919638" w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952841" y="5367493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90125" y="3193222"/>
            <a:ext cx="16230600" cy="5883592"/>
          </a:xfrm>
          <a:custGeom>
            <a:avLst/>
            <a:gdLst/>
            <a:ahLst/>
            <a:cxnLst/>
            <a:rect r="r" b="b" t="t" l="l"/>
            <a:pathLst>
              <a:path h="5883592" w="16230600">
                <a:moveTo>
                  <a:pt x="0" y="0"/>
                </a:moveTo>
                <a:lnTo>
                  <a:pt x="16230600" y="0"/>
                </a:lnTo>
                <a:lnTo>
                  <a:pt x="16230600" y="5883592"/>
                </a:lnTo>
                <a:lnTo>
                  <a:pt x="0" y="5883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99201" y="809030"/>
            <a:ext cx="10792212" cy="132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VISUALS: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70738" y="1094114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7517" y="1968312"/>
            <a:ext cx="17188799" cy="59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</a:p>
          <a:p>
            <a:pPr algn="l" marL="1026547" indent="-513273" lvl="1">
              <a:lnSpc>
                <a:spcPts val="6656"/>
              </a:lnSpc>
              <a:buFont typeface="Arial"/>
              <a:buChar char="•"/>
            </a:pPr>
            <a:r>
              <a:rPr lang="en-US" sz="4754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Project timeline or workflow diagram showing the stages from data collection to analysis and visualization.</a:t>
            </a:r>
          </a:p>
          <a:p>
            <a:pPr algn="l" marL="1026547" indent="-513273" lvl="1">
              <a:lnSpc>
                <a:spcPts val="6656"/>
              </a:lnSpc>
              <a:buFont typeface="Arial"/>
              <a:buChar char="•"/>
            </a:pPr>
            <a:r>
              <a:rPr lang="en-US" sz="4754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 sample dashboard screenshot or preview of the analysis.</a:t>
            </a:r>
          </a:p>
          <a:p>
            <a:pPr algn="l">
              <a:lnSpc>
                <a:spcPts val="6656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82284" y="9137727"/>
            <a:ext cx="554032" cy="261906"/>
          </a:xfrm>
          <a:custGeom>
            <a:avLst/>
            <a:gdLst/>
            <a:ahLst/>
            <a:cxnLst/>
            <a:rect r="r" b="b" t="t" l="l"/>
            <a:pathLst>
              <a:path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87441" y="9055411"/>
            <a:ext cx="670872" cy="34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2673" y="-3497784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82503" y="1359442"/>
            <a:ext cx="3453813" cy="7568117"/>
          </a:xfrm>
          <a:custGeom>
            <a:avLst/>
            <a:gdLst/>
            <a:ahLst/>
            <a:cxnLst/>
            <a:rect r="r" b="b" t="t" l="l"/>
            <a:pathLst>
              <a:path h="7568117" w="3453813">
                <a:moveTo>
                  <a:pt x="0" y="0"/>
                </a:moveTo>
                <a:lnTo>
                  <a:pt x="3453813" y="0"/>
                </a:lnTo>
                <a:lnTo>
                  <a:pt x="3453813" y="7568116"/>
                </a:lnTo>
                <a:lnTo>
                  <a:pt x="0" y="756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7157" y="336870"/>
            <a:ext cx="7013686" cy="85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5"/>
              </a:lnSpc>
            </a:pPr>
            <a:r>
              <a:rPr lang="en-US" sz="616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SOURCES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695" y="1549878"/>
            <a:ext cx="17408522" cy="546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9491" indent="-279746" lvl="1">
              <a:lnSpc>
                <a:spcPts val="3628"/>
              </a:lnSpc>
              <a:buFont typeface="Arial"/>
              <a:buChar char="•"/>
            </a:pPr>
            <a:r>
              <a:rPr lang="en-US" sz="259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Key Points:</a:t>
            </a:r>
          </a:p>
          <a:p>
            <a:pPr algn="just" marL="559491" indent="-279746" lvl="1">
              <a:lnSpc>
                <a:spcPts val="3628"/>
              </a:lnSpc>
              <a:buAutoNum type="arabicPeriod" startAt="1"/>
            </a:pPr>
            <a:r>
              <a:rPr lang="en-US" sz="259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Fact Bowling</a:t>
            </a:r>
          </a:p>
          <a:p>
            <a:pPr algn="just" marL="1118982" indent="-372994" lvl="2">
              <a:lnSpc>
                <a:spcPts val="3628"/>
              </a:lnSpc>
              <a:buFont typeface="Arial"/>
              <a:buChar char="⚬"/>
            </a:pPr>
            <a:r>
              <a:rPr lang="en-US" sz="259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Contains detailed data on bowling performance, such as match details, bowler statistics, and specific performance metrics like wickets and economy rate.</a:t>
            </a:r>
          </a:p>
          <a:p>
            <a:pPr algn="just" marL="559491" indent="-279746" lvl="1">
              <a:lnSpc>
                <a:spcPts val="3628"/>
              </a:lnSpc>
              <a:buAutoNum type="arabicPeriod" startAt="1"/>
            </a:pPr>
            <a:r>
              <a:rPr lang="en-US" sz="259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Fact Batting Summary</a:t>
            </a:r>
          </a:p>
          <a:p>
            <a:pPr algn="just" marL="1118982" indent="-372994" lvl="2">
              <a:lnSpc>
                <a:spcPts val="3628"/>
              </a:lnSpc>
              <a:buFont typeface="Arial"/>
              <a:buChar char="⚬"/>
            </a:pPr>
            <a:r>
              <a:rPr lang="en-US" sz="259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Captures batting performance with details like runs scored, batting position, and strike rate.</a:t>
            </a:r>
          </a:p>
          <a:p>
            <a:pPr algn="just" marL="559491" indent="-279746" lvl="1">
              <a:lnSpc>
                <a:spcPts val="3628"/>
              </a:lnSpc>
              <a:buAutoNum type="arabicPeriod" startAt="1"/>
            </a:pPr>
            <a:r>
              <a:rPr lang="en-US" sz="259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Dim Player</a:t>
            </a:r>
          </a:p>
          <a:p>
            <a:pPr algn="just" marL="1118982" indent="-372994" lvl="2">
              <a:lnSpc>
                <a:spcPts val="3628"/>
              </a:lnSpc>
              <a:buFont typeface="Arial"/>
              <a:buChar char="⚬"/>
            </a:pPr>
            <a:r>
              <a:rPr lang="en-US" sz="259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Provides player-specific information including team affiliation, batting and bowling styles, and playing role.</a:t>
            </a:r>
          </a:p>
          <a:p>
            <a:pPr algn="just" marL="559491" indent="-279746" lvl="1">
              <a:lnSpc>
                <a:spcPts val="3628"/>
              </a:lnSpc>
              <a:buAutoNum type="arabicPeriod" startAt="1"/>
            </a:pPr>
            <a:r>
              <a:rPr lang="en-US" sz="259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Dim Match Summary</a:t>
            </a:r>
          </a:p>
          <a:p>
            <a:pPr algn="just" marL="1118982" indent="-372994" lvl="2">
              <a:lnSpc>
                <a:spcPts val="3628"/>
              </a:lnSpc>
              <a:buFont typeface="Arial"/>
              <a:buChar char="⚬"/>
            </a:pPr>
            <a:r>
              <a:rPr lang="en-US" sz="259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Summarizes match results including teams, winner, victory margin, and match date.</a:t>
            </a:r>
          </a:p>
          <a:p>
            <a:pPr algn="just">
              <a:lnSpc>
                <a:spcPts val="362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770738" y="1094114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82284" y="9137727"/>
            <a:ext cx="554032" cy="261906"/>
          </a:xfrm>
          <a:custGeom>
            <a:avLst/>
            <a:gdLst/>
            <a:ahLst/>
            <a:cxnLst/>
            <a:rect r="r" b="b" t="t" l="l"/>
            <a:pathLst>
              <a:path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87441" y="9055411"/>
            <a:ext cx="670872" cy="34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8324" y="7169978"/>
            <a:ext cx="12671688" cy="193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1394" indent="-295697" lvl="1">
              <a:lnSpc>
                <a:spcPts val="3834"/>
              </a:lnSpc>
              <a:buFont typeface="Arial"/>
              <a:buChar char="•"/>
            </a:pPr>
            <a:r>
              <a:rPr lang="en-US" sz="273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Visuals:</a:t>
            </a:r>
          </a:p>
          <a:p>
            <a:pPr algn="just">
              <a:lnSpc>
                <a:spcPts val="3834"/>
              </a:lnSpc>
            </a:pPr>
            <a:r>
              <a:rPr lang="en-US" sz="273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relational diagram showing how the data tables (Fact Bowling, Fact Batting, Dim Player, Dim Match Summary) are connected.</a:t>
            </a:r>
          </a:p>
          <a:p>
            <a:pPr algn="just">
              <a:lnSpc>
                <a:spcPts val="3834"/>
              </a:lnSpc>
            </a:pPr>
            <a:r>
              <a:rPr lang="en-US" sz="273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Sample data rows or key column highlights.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17" t="-41920" r="-18932" b="-254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38627" y="7224057"/>
            <a:ext cx="7315200" cy="1064029"/>
          </a:xfrm>
          <a:custGeom>
            <a:avLst/>
            <a:gdLst/>
            <a:ahLst/>
            <a:cxnLst/>
            <a:rect r="r" b="b" t="t" l="l"/>
            <a:pathLst>
              <a:path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00765" y="1366069"/>
            <a:ext cx="10569974" cy="790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8236" indent="-369118" lvl="1">
              <a:lnSpc>
                <a:spcPts val="4787"/>
              </a:lnSpc>
              <a:buFont typeface="Arial"/>
              <a:buChar char="•"/>
            </a:pPr>
            <a:r>
              <a:rPr lang="en-US" sz="341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Team Performance: Analyzing wins, losses, and performance trends across different seasons.</a:t>
            </a:r>
          </a:p>
          <a:p>
            <a:pPr algn="l" marL="738236" indent="-369118" lvl="1">
              <a:lnSpc>
                <a:spcPts val="4787"/>
              </a:lnSpc>
              <a:buFont typeface="Arial"/>
              <a:buChar char="•"/>
            </a:pPr>
            <a:r>
              <a:rPr lang="en-US" sz="341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Player Performance: Deep dive into individual player metrics such as highest run-scorer, best bowler, strike rates, and economy rates.</a:t>
            </a:r>
          </a:p>
          <a:p>
            <a:pPr algn="l" marL="738236" indent="-369118" lvl="1">
              <a:lnSpc>
                <a:spcPts val="4787"/>
              </a:lnSpc>
              <a:buFont typeface="Arial"/>
              <a:buChar char="•"/>
            </a:pPr>
            <a:r>
              <a:rPr lang="en-US" sz="341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Match Outcomes: Examining factors that influence match results, such as winning margins, crucial overs, and standout performances.</a:t>
            </a:r>
          </a:p>
          <a:p>
            <a:pPr algn="l" marL="738236" indent="-369118" lvl="1">
              <a:lnSpc>
                <a:spcPts val="4787"/>
              </a:lnSpc>
              <a:buFont typeface="Arial"/>
              <a:buChar char="•"/>
            </a:pPr>
            <a:r>
              <a:rPr lang="en-US" sz="341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Batting vs Bowling Dynamics: Comparing team and player performances across different innings and match conditions.</a:t>
            </a:r>
          </a:p>
          <a:p>
            <a:pPr algn="l">
              <a:lnSpc>
                <a:spcPts val="4787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75809" y="-43695"/>
            <a:ext cx="7315200" cy="1064029"/>
          </a:xfrm>
          <a:custGeom>
            <a:avLst/>
            <a:gdLst/>
            <a:ahLst/>
            <a:cxnLst/>
            <a:rect r="r" b="b" t="t" l="l"/>
            <a:pathLst>
              <a:path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82284" y="9137727"/>
            <a:ext cx="554032" cy="261906"/>
          </a:xfrm>
          <a:custGeom>
            <a:avLst/>
            <a:gdLst/>
            <a:ahLst/>
            <a:cxnLst/>
            <a:rect r="r" b="b" t="t" l="l"/>
            <a:pathLst>
              <a:path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3041" y="414846"/>
            <a:ext cx="7831067" cy="75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1"/>
              </a:lnSpc>
            </a:pPr>
            <a:r>
              <a:rPr lang="en-US" sz="53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ANALYSIS FOCUS AREAS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70738" y="304257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87441" y="9055411"/>
            <a:ext cx="670872" cy="34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23576" y="1192587"/>
            <a:ext cx="10792212" cy="1316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VISUALS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70738" y="1094114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82284" y="9137727"/>
            <a:ext cx="554032" cy="261906"/>
          </a:xfrm>
          <a:custGeom>
            <a:avLst/>
            <a:gdLst/>
            <a:ahLst/>
            <a:cxnLst/>
            <a:rect r="r" b="b" t="t" l="l"/>
            <a:pathLst>
              <a:path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87441" y="9055411"/>
            <a:ext cx="670872" cy="34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883266"/>
            <a:ext cx="18185469" cy="503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7"/>
              </a:lnSpc>
            </a:pPr>
          </a:p>
          <a:p>
            <a:pPr algn="l" marL="1048277" indent="-524138" lvl="1">
              <a:lnSpc>
                <a:spcPts val="6797"/>
              </a:lnSpc>
              <a:buFont typeface="Arial"/>
              <a:buChar char="•"/>
            </a:pPr>
            <a:r>
              <a:rPr lang="en-US" sz="48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Example visualizations such as bar charts for top performers, line charts for team performance trends, or pie charts for match outcomes.</a:t>
            </a:r>
          </a:p>
          <a:p>
            <a:pPr algn="l" marL="1048277" indent="-524138" lvl="1">
              <a:lnSpc>
                <a:spcPts val="6797"/>
              </a:lnSpc>
              <a:buFont typeface="Arial"/>
              <a:buChar char="•"/>
            </a:pPr>
            <a:r>
              <a:rPr lang="en-US" sz="48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 snippet of a dashboard showcasing key insights like top batsmen and bowlers.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79374" y="-1672132"/>
            <a:ext cx="10974678" cy="9369631"/>
          </a:xfrm>
          <a:custGeom>
            <a:avLst/>
            <a:gdLst/>
            <a:ahLst/>
            <a:cxnLst/>
            <a:rect r="r" b="b" t="t" l="l"/>
            <a:pathLst>
              <a:path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14008" y="1170314"/>
            <a:ext cx="4903305" cy="10162291"/>
          </a:xfrm>
          <a:custGeom>
            <a:avLst/>
            <a:gdLst/>
            <a:ahLst/>
            <a:cxnLst/>
            <a:rect r="r" b="b" t="t" l="l"/>
            <a:pathLst>
              <a:path h="10162291" w="4903305">
                <a:moveTo>
                  <a:pt x="0" y="0"/>
                </a:moveTo>
                <a:lnTo>
                  <a:pt x="4903306" y="0"/>
                </a:lnTo>
                <a:lnTo>
                  <a:pt x="4903306" y="10162291"/>
                </a:lnTo>
                <a:lnTo>
                  <a:pt x="0" y="10162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82284" y="9137727"/>
            <a:ext cx="554032" cy="261906"/>
          </a:xfrm>
          <a:custGeom>
            <a:avLst/>
            <a:gdLst/>
            <a:ahLst/>
            <a:cxnLst/>
            <a:rect r="r" b="b" t="t" l="l"/>
            <a:pathLst>
              <a:path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50330" y="1645128"/>
            <a:ext cx="13908511" cy="7818685"/>
          </a:xfrm>
          <a:custGeom>
            <a:avLst/>
            <a:gdLst/>
            <a:ahLst/>
            <a:cxnLst/>
            <a:rect r="r" b="b" t="t" l="l"/>
            <a:pathLst>
              <a:path h="7818685" w="13908511">
                <a:moveTo>
                  <a:pt x="0" y="0"/>
                </a:moveTo>
                <a:lnTo>
                  <a:pt x="13908511" y="0"/>
                </a:lnTo>
                <a:lnTo>
                  <a:pt x="13908511" y="7818685"/>
                </a:lnTo>
                <a:lnTo>
                  <a:pt x="0" y="78186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8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70738" y="1094114"/>
            <a:ext cx="1006479" cy="55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30665" y="323921"/>
            <a:ext cx="10792212" cy="132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BI DASHBOARD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87441" y="9055411"/>
            <a:ext cx="670872" cy="34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72988">
            <a:off x="8330689" y="-1193436"/>
            <a:ext cx="2028348" cy="4203830"/>
          </a:xfrm>
          <a:custGeom>
            <a:avLst/>
            <a:gdLst/>
            <a:ahLst/>
            <a:cxnLst/>
            <a:rect r="r" b="b" t="t" l="l"/>
            <a:pathLst>
              <a:path h="4203830" w="2028348">
                <a:moveTo>
                  <a:pt x="0" y="0"/>
                </a:moveTo>
                <a:lnTo>
                  <a:pt x="2028348" y="0"/>
                </a:lnTo>
                <a:lnTo>
                  <a:pt x="2028348" y="4203830"/>
                </a:lnTo>
                <a:lnTo>
                  <a:pt x="0" y="42038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70738" y="1094114"/>
            <a:ext cx="1006479" cy="110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08</a:t>
            </a:r>
          </a:p>
          <a:p>
            <a:pPr algn="l">
              <a:lnSpc>
                <a:spcPts val="442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747894" y="3509246"/>
            <a:ext cx="10792212" cy="1316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DAGNwV7WC9A</dc:identifier>
  <dcterms:modified xsi:type="dcterms:W3CDTF">2011-08-01T06:04:30Z</dcterms:modified>
  <cp:revision>1</cp:revision>
  <dc:title>Black Blue Futuristic Modern Artificial Intelligence Project Presentation</dc:title>
</cp:coreProperties>
</file>